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sldIdLst>
    <p:sldId id="681" r:id="rId5"/>
    <p:sldId id="736" r:id="rId6"/>
    <p:sldId id="748" r:id="rId7"/>
    <p:sldId id="749" r:id="rId8"/>
    <p:sldId id="744" r:id="rId9"/>
    <p:sldId id="752" r:id="rId10"/>
    <p:sldId id="753" r:id="rId11"/>
    <p:sldId id="738" r:id="rId12"/>
    <p:sldId id="731" r:id="rId13"/>
    <p:sldId id="739" r:id="rId14"/>
    <p:sldId id="733" r:id="rId15"/>
    <p:sldId id="757" r:id="rId16"/>
    <p:sldId id="762" r:id="rId17"/>
    <p:sldId id="758" r:id="rId18"/>
    <p:sldId id="741" r:id="rId19"/>
    <p:sldId id="759" r:id="rId20"/>
    <p:sldId id="755" r:id="rId21"/>
    <p:sldId id="700" r:id="rId22"/>
    <p:sldId id="701" r:id="rId23"/>
    <p:sldId id="696" r:id="rId24"/>
    <p:sldId id="760" r:id="rId25"/>
    <p:sldId id="730" r:id="rId26"/>
    <p:sldId id="764" r:id="rId27"/>
    <p:sldId id="754" r:id="rId28"/>
    <p:sldId id="698" r:id="rId29"/>
    <p:sldId id="761" r:id="rId30"/>
    <p:sldId id="756" r:id="rId31"/>
    <p:sldId id="740" r:id="rId32"/>
    <p:sldId id="766" r:id="rId33"/>
    <p:sldId id="765" r:id="rId34"/>
    <p:sldId id="672" r:id="rId35"/>
    <p:sldId id="699" r:id="rId36"/>
    <p:sldId id="735" r:id="rId37"/>
    <p:sldId id="704" r:id="rId38"/>
    <p:sldId id="703" r:id="rId39"/>
    <p:sldId id="702" r:id="rId40"/>
    <p:sldId id="705" r:id="rId41"/>
    <p:sldId id="687" r:id="rId42"/>
    <p:sldId id="694" r:id="rId43"/>
    <p:sldId id="692" r:id="rId44"/>
    <p:sldId id="259" r:id="rId45"/>
    <p:sldId id="697" r:id="rId46"/>
    <p:sldId id="695" r:id="rId47"/>
    <p:sldId id="707" r:id="rId48"/>
    <p:sldId id="718" r:id="rId49"/>
    <p:sldId id="717" r:id="rId50"/>
    <p:sldId id="743" r:id="rId51"/>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36"/>
            <p14:sldId id="748"/>
            <p14:sldId id="749"/>
            <p14:sldId id="744"/>
            <p14:sldId id="752"/>
            <p14:sldId id="753"/>
            <p14:sldId id="738"/>
            <p14:sldId id="731"/>
            <p14:sldId id="739"/>
            <p14:sldId id="733"/>
            <p14:sldId id="757"/>
            <p14:sldId id="762"/>
            <p14:sldId id="758"/>
            <p14:sldId id="741"/>
            <p14:sldId id="759"/>
            <p14:sldId id="755"/>
            <p14:sldId id="700"/>
            <p14:sldId id="701"/>
            <p14:sldId id="696"/>
            <p14:sldId id="760"/>
            <p14:sldId id="730"/>
            <p14:sldId id="764"/>
            <p14:sldId id="754"/>
            <p14:sldId id="698"/>
            <p14:sldId id="761"/>
            <p14:sldId id="756"/>
            <p14:sldId id="740"/>
            <p14:sldId id="766"/>
            <p14:sldId id="765"/>
            <p14:sldId id="672"/>
            <p14:sldId id="699"/>
            <p14:sldId id="735"/>
            <p14:sldId id="704"/>
            <p14:sldId id="703"/>
            <p14:sldId id="702"/>
            <p14:sldId id="705"/>
            <p14:sldId id="687"/>
            <p14:sldId id="694"/>
            <p14:sldId id="692"/>
            <p14:sldId id="259"/>
            <p14:sldId id="697"/>
            <p14:sldId id="695"/>
            <p14:sldId id="707"/>
            <p14:sldId id="718"/>
            <p14:sldId id="717"/>
            <p14:sldId id="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7EBEFF"/>
    <a:srgbClr val="44546A"/>
    <a:srgbClr val="FF6C45"/>
    <a:srgbClr val="FEE9D6"/>
    <a:srgbClr val="FF5960"/>
    <a:srgbClr val="08174D"/>
    <a:srgbClr val="5A6489"/>
    <a:srgbClr val="224669"/>
    <a:srgbClr val="2F2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523" autoAdjust="0"/>
    <p:restoredTop sz="94660"/>
  </p:normalViewPr>
  <p:slideViewPr>
    <p:cSldViewPr snapToGrid="0">
      <p:cViewPr varScale="1">
        <p:scale>
          <a:sx n="48" d="100"/>
          <a:sy n="48" d="100"/>
        </p:scale>
        <p:origin x="54" y="11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15/09/2022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44</a:t>
            </a:fld>
            <a:endParaRPr lang="es-ES_tradnl"/>
          </a:p>
        </p:txBody>
      </p:sp>
    </p:spTree>
    <p:extLst>
      <p:ext uri="{BB962C8B-B14F-4D97-AF65-F5344CB8AC3E}">
        <p14:creationId xmlns:p14="http://schemas.microsoft.com/office/powerpoint/2010/main" val="183672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15/09/2022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15/09/2022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jpg"/><Relationship Id="rId7" Type="http://schemas.openxmlformats.org/officeDocument/2006/relationships/image" Target="../media/image22.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1.png"/><Relationship Id="rId5" Type="http://schemas.openxmlformats.org/officeDocument/2006/relationships/image" Target="../media/image17.pn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1.png"/><Relationship Id="rId7" Type="http://schemas.openxmlformats.org/officeDocument/2006/relationships/image" Target="../media/image19.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jpg"/><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37.jpe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36.png"/><Relationship Id="rId9" Type="http://schemas.openxmlformats.org/officeDocument/2006/relationships/image" Target="../media/image19.png"/><Relationship Id="rId1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36.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1.png"/><Relationship Id="rId4" Type="http://schemas.openxmlformats.org/officeDocument/2006/relationships/image" Target="../media/image37.jpeg"/><Relationship Id="rId9" Type="http://schemas.openxmlformats.org/officeDocument/2006/relationships/image" Target="../media/image20.png"/><Relationship Id="rId1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Tree>
    <p:extLst>
      <p:ext uri="{BB962C8B-B14F-4D97-AF65-F5344CB8AC3E}">
        <p14:creationId xmlns:p14="http://schemas.microsoft.com/office/powerpoint/2010/main" val="337852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188002"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8000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824522"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2000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11 000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 </a:t>
            </a: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35F7F9-5B47-4A0E-B7F5-0882275D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09" y="1604865"/>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8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Rapidité</a:t>
            </a:r>
          </a:p>
          <a:p>
            <a:r>
              <a:rPr lang="fr-FR" dirty="0"/>
              <a:t>Qualité/Performance des algorithmes (IA ou non IA)</a:t>
            </a:r>
          </a:p>
          <a:p>
            <a:r>
              <a:rPr lang="fr-FR" dirty="0"/>
              <a:t>Maintenance</a:t>
            </a:r>
          </a:p>
          <a:p>
            <a:r>
              <a:rPr lang="fr-FR" dirty="0"/>
              <a:t>Sécurité</a:t>
            </a:r>
          </a:p>
          <a:p>
            <a:r>
              <a:rPr lang="fr-FR" dirty="0"/>
              <a:t>Relivrer rapidement en cas de </a:t>
            </a:r>
            <a:r>
              <a:rPr lang="fr-FR" dirty="0" err="1"/>
              <a:t>DataDrift</a:t>
            </a:r>
            <a:endParaRPr lang="fr-FR" dirty="0"/>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0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97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a:t>Difficultés</a:t>
            </a:r>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a:t>Coût</a:t>
            </a:r>
          </a:p>
          <a:p>
            <a:pPr lvl="1"/>
            <a:r>
              <a:rPr lang="fr-FR" dirty="0"/>
              <a:t>Stockage</a:t>
            </a:r>
          </a:p>
          <a:p>
            <a:pPr lvl="1"/>
            <a:r>
              <a:rPr lang="fr-FR" dirty="0"/>
              <a:t>Entrainement</a:t>
            </a:r>
          </a:p>
          <a:p>
            <a:pPr lvl="1"/>
            <a:r>
              <a:rPr lang="fr-FR" dirty="0"/>
              <a:t>Production</a:t>
            </a:r>
          </a:p>
          <a:p>
            <a:r>
              <a:rPr lang="fr-FR" dirty="0"/>
              <a:t>Temps de traitement</a:t>
            </a:r>
          </a:p>
          <a:p>
            <a:r>
              <a:rPr lang="fr-FR" dirty="0"/>
              <a:t>Boucle de feedback</a:t>
            </a:r>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Type d’architecture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2048031" y="2450237"/>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52930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23147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01840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37351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71656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65189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394486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67535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32024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56564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1463907" y="5205490"/>
            <a:ext cx="2893224" cy="369332"/>
          </a:xfrm>
          <a:prstGeom prst="rect">
            <a:avLst/>
          </a:prstGeom>
          <a:noFill/>
        </p:spPr>
        <p:txBody>
          <a:bodyPr wrap="square" rtlCol="0">
            <a:spAutoFit/>
          </a:bodyPr>
          <a:lstStyle/>
          <a:p>
            <a:pPr algn="ctr"/>
            <a:r>
              <a:rPr lang="fr-FR" dirty="0"/>
              <a:t>Itération Rapide</a:t>
            </a:r>
          </a:p>
        </p:txBody>
      </p:sp>
      <p:sp>
        <p:nvSpPr>
          <p:cNvPr id="16" name="ZoneTexte 15">
            <a:extLst>
              <a:ext uri="{FF2B5EF4-FFF2-40B4-BE49-F238E27FC236}">
                <a16:creationId xmlns:a16="http://schemas.microsoft.com/office/drawing/2014/main" id="{64EF2421-57EA-4E6D-B3D4-CA48E32E790C}"/>
              </a:ext>
            </a:extLst>
          </p:cNvPr>
          <p:cNvSpPr txBox="1"/>
          <p:nvPr/>
        </p:nvSpPr>
        <p:spPr>
          <a:xfrm>
            <a:off x="7172249" y="5205490"/>
            <a:ext cx="2893224" cy="369332"/>
          </a:xfrm>
          <a:prstGeom prst="rect">
            <a:avLst/>
          </a:prstGeom>
          <a:noFill/>
        </p:spPr>
        <p:txBody>
          <a:bodyPr wrap="square" rtlCol="0">
            <a:spAutoFit/>
          </a:bodyPr>
          <a:lstStyle/>
          <a:p>
            <a:pPr algn="ctr"/>
            <a:r>
              <a:rPr lang="fr-FR" dirty="0"/>
              <a:t>Itération très longue</a:t>
            </a:r>
          </a:p>
        </p:txBody>
      </p:sp>
      <p:sp>
        <p:nvSpPr>
          <p:cNvPr id="17" name="Rectangle 16">
            <a:extLst>
              <a:ext uri="{FF2B5EF4-FFF2-40B4-BE49-F238E27FC236}">
                <a16:creationId xmlns:a16="http://schemas.microsoft.com/office/drawing/2014/main" id="{1A908C10-5AD3-4AF5-AFBF-CBF22B97B123}"/>
              </a:ext>
            </a:extLst>
          </p:cNvPr>
          <p:cNvSpPr/>
          <p:nvPr/>
        </p:nvSpPr>
        <p:spPr>
          <a:xfrm>
            <a:off x="9012190" y="2925291"/>
            <a:ext cx="1475276" cy="369332"/>
          </a:xfrm>
          <a:prstGeom prst="rect">
            <a:avLst/>
          </a:prstGeom>
        </p:spPr>
        <p:txBody>
          <a:bodyPr wrap="none">
            <a:spAutoFit/>
          </a:bodyPr>
          <a:lstStyle/>
          <a:p>
            <a:r>
              <a:rPr lang="fr-FR"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23515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03979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44922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13699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742ED2-6B94-4409-AE31-60CCA5CC0729}"/>
              </a:ext>
            </a:extLst>
          </p:cNvPr>
          <p:cNvSpPr>
            <a:spLocks noGrp="1"/>
          </p:cNvSpPr>
          <p:nvPr>
            <p:ph type="title"/>
          </p:nvPr>
        </p:nvSpPr>
        <p:spPr/>
        <p:txBody>
          <a:bodyPr/>
          <a:lstStyle/>
          <a:p>
            <a:r>
              <a:rPr lang="fr-FR" dirty="0"/>
              <a:t>C’est quoi le graal</a:t>
            </a:r>
          </a:p>
        </p:txBody>
      </p:sp>
      <p:sp>
        <p:nvSpPr>
          <p:cNvPr id="3" name="Espace réservé du contenu 2">
            <a:extLst>
              <a:ext uri="{FF2B5EF4-FFF2-40B4-BE49-F238E27FC236}">
                <a16:creationId xmlns:a16="http://schemas.microsoft.com/office/drawing/2014/main" id="{D3C80072-EF19-4CF7-9E0D-CC224D38178F}"/>
              </a:ext>
            </a:extLst>
          </p:cNvPr>
          <p:cNvSpPr>
            <a:spLocks noGrp="1"/>
          </p:cNvSpPr>
          <p:nvPr>
            <p:ph idx="1"/>
          </p:nvPr>
        </p:nvSpPr>
        <p:spPr/>
        <p:txBody>
          <a:bodyPr/>
          <a:lstStyle/>
          <a:p>
            <a:r>
              <a:rPr lang="fr-FR" dirty="0"/>
              <a:t>Continuous training and </a:t>
            </a:r>
            <a:r>
              <a:rPr lang="fr-FR" dirty="0" err="1"/>
              <a:t>deployment</a:t>
            </a:r>
            <a:endParaRPr lang="fr-FR" dirty="0"/>
          </a:p>
          <a:p>
            <a:r>
              <a:rPr lang="fr-FR" dirty="0" err="1"/>
              <a:t>Perfect</a:t>
            </a:r>
            <a:r>
              <a:rPr lang="fr-FR" dirty="0"/>
              <a:t> annotation</a:t>
            </a:r>
          </a:p>
          <a:p>
            <a:r>
              <a:rPr lang="fr-FR" dirty="0" err="1"/>
              <a:t>Same</a:t>
            </a:r>
            <a:r>
              <a:rPr lang="fr-FR" dirty="0"/>
              <a:t> code in training and </a:t>
            </a:r>
            <a:r>
              <a:rPr lang="fr-FR" dirty="0" err="1"/>
              <a:t>inference</a:t>
            </a:r>
            <a:r>
              <a:rPr lang="fr-FR" dirty="0"/>
              <a:t> (librairies, os)</a:t>
            </a:r>
          </a:p>
        </p:txBody>
      </p:sp>
    </p:spTree>
    <p:extLst>
      <p:ext uri="{BB962C8B-B14F-4D97-AF65-F5344CB8AC3E}">
        <p14:creationId xmlns:p14="http://schemas.microsoft.com/office/powerpoint/2010/main" val="1107176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r>
              <a:rPr lang="fr-FR" sz="4400" dirty="0"/>
              <a:t>Phase production : Faire le projet.</a:t>
            </a:r>
          </a:p>
        </p:txBody>
      </p:sp>
    </p:spTree>
    <p:extLst>
      <p:ext uri="{BB962C8B-B14F-4D97-AF65-F5344CB8AC3E}">
        <p14:creationId xmlns:p14="http://schemas.microsoft.com/office/powerpoint/2010/main" val="173302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endParaRPr lang="fr-F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682070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ficher l’image source">
            <a:extLst>
              <a:ext uri="{FF2B5EF4-FFF2-40B4-BE49-F238E27FC236}">
                <a16:creationId xmlns:a16="http://schemas.microsoft.com/office/drawing/2014/main" id="{0D341F3A-7F55-40E8-B927-A8CBD7AC5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3" b="11379"/>
          <a:stretch/>
        </p:blipFill>
        <p:spPr bwMode="auto">
          <a:xfrm>
            <a:off x="5503842" y="1757131"/>
            <a:ext cx="6440495" cy="334373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spTree>
    <p:extLst>
      <p:ext uri="{BB962C8B-B14F-4D97-AF65-F5344CB8AC3E}">
        <p14:creationId xmlns:p14="http://schemas.microsoft.com/office/powerpoint/2010/main" val="14633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perçu de l’image">
            <a:extLst>
              <a:ext uri="{FF2B5EF4-FFF2-40B4-BE49-F238E27FC236}">
                <a16:creationId xmlns:a16="http://schemas.microsoft.com/office/drawing/2014/main" id="{AC9B4114-9F57-4899-B0FD-6D74BEC9C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386" y="1593156"/>
            <a:ext cx="3692120" cy="27690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E3F8DBF6-FABE-423E-97F2-599F2F31251B}"/>
              </a:ext>
            </a:extLst>
          </p:cNvPr>
          <p:cNvPicPr>
            <a:picLocks noChangeAspect="1"/>
          </p:cNvPicPr>
          <p:nvPr/>
        </p:nvPicPr>
        <p:blipFill>
          <a:blip r:embed="rId3"/>
          <a:stretch>
            <a:fillRect/>
          </a:stretch>
        </p:blipFill>
        <p:spPr>
          <a:xfrm>
            <a:off x="496770" y="257966"/>
            <a:ext cx="3320616" cy="21423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4" name="Picture 6" descr="Aperçu de l’image">
            <a:extLst>
              <a:ext uri="{FF2B5EF4-FFF2-40B4-BE49-F238E27FC236}">
                <a16:creationId xmlns:a16="http://schemas.microsoft.com/office/drawing/2014/main" id="{E85BA492-00F7-487C-A1BA-808794B2B3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6" t="642" r="1482" b="2999"/>
          <a:stretch/>
        </p:blipFill>
        <p:spPr bwMode="auto">
          <a:xfrm>
            <a:off x="0" y="3555103"/>
            <a:ext cx="4268285" cy="30359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00A81CA-E929-4E02-B61B-893BBFCFDEB1}"/>
              </a:ext>
            </a:extLst>
          </p:cNvPr>
          <p:cNvSpPr txBox="1"/>
          <p:nvPr/>
        </p:nvSpPr>
        <p:spPr>
          <a:xfrm>
            <a:off x="6480810" y="844856"/>
            <a:ext cx="6134100" cy="769441"/>
          </a:xfrm>
          <a:prstGeom prst="rect">
            <a:avLst/>
          </a:prstGeom>
          <a:noFill/>
        </p:spPr>
        <p:txBody>
          <a:bodyPr wrap="square">
            <a:spAutoFit/>
          </a:bodyPr>
          <a:lstStyle/>
          <a:p>
            <a:pPr algn="ctr"/>
            <a:r>
              <a:rPr lang="fr-FR" sz="4400" dirty="0" err="1"/>
              <a:t>Unstructured</a:t>
            </a:r>
            <a:r>
              <a:rPr lang="fr-FR" sz="4400" dirty="0"/>
              <a:t> data</a:t>
            </a:r>
          </a:p>
        </p:txBody>
      </p:sp>
    </p:spTree>
    <p:extLst>
      <p:ext uri="{BB962C8B-B14F-4D97-AF65-F5344CB8AC3E}">
        <p14:creationId xmlns:p14="http://schemas.microsoft.com/office/powerpoint/2010/main" val="205750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21210</TotalTime>
  <Words>1542</Words>
  <Application>Microsoft Office PowerPoint</Application>
  <PresentationFormat>Grand écran</PresentationFormat>
  <Paragraphs>487</Paragraphs>
  <Slides>47</Slides>
  <Notes>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47</vt:i4>
      </vt:variant>
    </vt:vector>
  </HeadingPairs>
  <TitlesOfParts>
    <vt:vector size="54" baseType="lpstr">
      <vt:lpstr>Arial</vt:lpstr>
      <vt:lpstr>Calibri</vt:lpstr>
      <vt:lpstr>Century Gothic</vt:lpstr>
      <vt:lpstr>Consolas</vt:lpstr>
      <vt:lpstr>Franklin Gothic Book</vt:lpstr>
      <vt:lpstr>Franklin Gothic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Dataset of 11 000 files</vt:lpstr>
      <vt:lpstr>Data is gold (Data centric)</vt:lpstr>
      <vt:lpstr>Présentation PowerPoint</vt:lpstr>
      <vt:lpstr>Présentation PowerPoint</vt:lpstr>
      <vt:lpstr>Présentation PowerPoint</vt:lpstr>
      <vt:lpstr>Présentation PowerPoint</vt:lpstr>
      <vt:lpstr>Présentation PowerPoint</vt:lpstr>
      <vt:lpstr>Production</vt:lpstr>
      <vt:lpstr>Présentation PowerPoint</vt:lpstr>
      <vt:lpstr>Présentation PowerPoint</vt:lpstr>
      <vt:lpstr>Présentation PowerPoint</vt:lpstr>
      <vt:lpstr>Difficultés</vt:lpstr>
      <vt:lpstr>Type d’architecture</vt:lpstr>
      <vt:lpstr>C’est quoi le graal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550</cp:revision>
  <dcterms:created xsi:type="dcterms:W3CDTF">2020-11-18T10:41:47Z</dcterms:created>
  <dcterms:modified xsi:type="dcterms:W3CDTF">2022-09-15T15:35:20Z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2022-09-15T15:35:20Z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0d80d3d0-06aa-439e-9436-a1a60d1032f3</vt:lpwstr>
  </property>
  <property fmtid="{D5CDD505-2E9C-101B-9397-08002B2CF9AE}" pid="9" name="MSIP_Label_65722654-0696-4b8f-bb0e-68bcd3f909d4_ContentBits">
    <vt:lpwstr>3</vt:lpwstr>
  </property>
</Properties>
</file>